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2" r:id="rId10"/>
    <p:sldId id="277" r:id="rId11"/>
    <p:sldId id="278" r:id="rId12"/>
    <p:sldId id="284" r:id="rId13"/>
    <p:sldId id="279" r:id="rId14"/>
    <p:sldId id="281" r:id="rId15"/>
    <p:sldId id="280" r:id="rId16"/>
    <p:sldId id="276" r:id="rId17"/>
    <p:sldId id="282" r:id="rId18"/>
    <p:sldId id="283" r:id="rId19"/>
    <p:sldId id="265" r:id="rId20"/>
    <p:sldId id="264" r:id="rId21"/>
    <p:sldId id="266" r:id="rId22"/>
    <p:sldId id="268" r:id="rId23"/>
    <p:sldId id="271" r:id="rId24"/>
    <p:sldId id="270" r:id="rId25"/>
    <p:sldId id="274" r:id="rId26"/>
    <p:sldId id="275" r:id="rId27"/>
    <p:sldId id="267" r:id="rId28"/>
  </p:sldIdLst>
  <p:sldSz cx="9144000" cy="5143500" type="screen16x9"/>
  <p:notesSz cx="6858000" cy="9144000"/>
  <p:embeddedFontLst>
    <p:embeddedFont>
      <p:font typeface="Amatic SC" panose="020B0604020202020204" charset="-79"/>
      <p:regular r:id="rId30"/>
      <p:bold r:id="rId31"/>
    </p:embeddedFont>
    <p:embeddedFont>
      <p:font typeface="Source Code Pro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6" d="100"/>
          <a:sy n="136" d="100"/>
        </p:scale>
        <p:origin x="126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3T12:15:41.642"/>
    </inkml:context>
    <inkml:brush xml:id="br0">
      <inkml:brushProperty name="width" value="0.10583" units="cm"/>
      <inkml:brushProperty name="height" value="0.10583" units="cm"/>
      <inkml:brushProperty name="ignorePressure" value="1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022123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acbabf8cd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dacbabf8cd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acbabf8c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dacbabf8c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acbabf8c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acbabf8cd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acbabf8c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acbabf8c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dacbabf8c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dacbabf8c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dacbabf8c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dacbabf8c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ad8a7dde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dad8a7dde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ad8a7dde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ad8a7dde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acbabf8cd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acbabf8cd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acbabf8cd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acbabf8cd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dacbabf8cd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dacbabf8cd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05650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customXml" Target="../ink/ink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11700" y="37325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INTRO</a:t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0175" y="2148800"/>
            <a:ext cx="4803640" cy="211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8E485-8CA0-4F77-BCEA-7B93857B8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56" y="59550"/>
            <a:ext cx="3084849" cy="993395"/>
          </a:xfrm>
        </p:spPr>
        <p:txBody>
          <a:bodyPr/>
          <a:lstStyle/>
          <a:p>
            <a:r>
              <a:rPr lang="en-SG" dirty="0"/>
              <a:t>What is a Kernel</a:t>
            </a:r>
          </a:p>
        </p:txBody>
      </p:sp>
      <p:pic>
        <p:nvPicPr>
          <p:cNvPr id="2050" name="Picture 2" descr="kernel — Conv2d Understand Forward Pass visual math explain 2D convolution layer python arguments pytorch keras">
            <a:extLst>
              <a:ext uri="{FF2B5EF4-FFF2-40B4-BE49-F238E27FC236}">
                <a16:creationId xmlns:a16="http://schemas.microsoft.com/office/drawing/2014/main" id="{E79C2FE3-63DF-4063-8760-5DEEBEBFF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2709120"/>
            <a:ext cx="4279898" cy="240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C08FF58-2E54-4580-A7F6-8BA2C12D8417}"/>
              </a:ext>
            </a:extLst>
          </p:cNvPr>
          <p:cNvSpPr txBox="1">
            <a:spLocks/>
          </p:cNvSpPr>
          <p:nvPr/>
        </p:nvSpPr>
        <p:spPr>
          <a:xfrm>
            <a:off x="3745725" y="59550"/>
            <a:ext cx="4358028" cy="9933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SG" dirty="0"/>
              <a:t>AKA convolution matrix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29F8C5-BEC4-4917-A119-C2DC81A4F70D}"/>
              </a:ext>
            </a:extLst>
          </p:cNvPr>
          <p:cNvSpPr txBox="1">
            <a:spLocks/>
          </p:cNvSpPr>
          <p:nvPr/>
        </p:nvSpPr>
        <p:spPr>
          <a:xfrm>
            <a:off x="96981" y="1120469"/>
            <a:ext cx="8950037" cy="6736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SG" b="0" dirty="0"/>
              <a:t>A kernel describes a </a:t>
            </a:r>
            <a:r>
              <a:rPr lang="en-SG" dirty="0"/>
              <a:t>filter</a:t>
            </a:r>
            <a:r>
              <a:rPr lang="en-SG" b="0" dirty="0"/>
              <a:t> that pass over an input image</a:t>
            </a:r>
            <a:endParaRPr lang="en-SG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C012098-E201-458B-A6BA-4516D48235CE}"/>
              </a:ext>
            </a:extLst>
          </p:cNvPr>
          <p:cNvSpPr txBox="1">
            <a:spLocks/>
          </p:cNvSpPr>
          <p:nvPr/>
        </p:nvSpPr>
        <p:spPr>
          <a:xfrm>
            <a:off x="37135" y="1881980"/>
            <a:ext cx="9069729" cy="7341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SG" b="0" dirty="0"/>
              <a:t>the kernel will move over the whole image, from left to right, from top to bottom by applying a </a:t>
            </a:r>
            <a:r>
              <a:rPr lang="en-SG" dirty="0"/>
              <a:t>convolution product</a:t>
            </a:r>
            <a:r>
              <a:rPr lang="en-SG" b="0" dirty="0"/>
              <a:t>. The output of this operation is called a </a:t>
            </a:r>
            <a:r>
              <a:rPr lang="en-SG" dirty="0"/>
              <a:t>filtered image</a:t>
            </a:r>
            <a:r>
              <a:rPr lang="en-SG" b="0" dirty="0"/>
              <a:t>.</a:t>
            </a:r>
            <a:endParaRPr lang="en-SG" dirty="0"/>
          </a:p>
        </p:txBody>
      </p:sp>
      <p:pic>
        <p:nvPicPr>
          <p:cNvPr id="2052" name="Picture 4" descr="in shape out — Conv2d Understand Forward Pass visual math explain 2D convolution layer python arguments pytorch keras">
            <a:extLst>
              <a:ext uri="{FF2B5EF4-FFF2-40B4-BE49-F238E27FC236}">
                <a16:creationId xmlns:a16="http://schemas.microsoft.com/office/drawing/2014/main" id="{B353B1E7-D709-4EC4-A6CD-636C23CD7F5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2" y="2703907"/>
            <a:ext cx="4411709" cy="173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47C34A0-0992-4F11-8058-2EEEB993738F}"/>
              </a:ext>
            </a:extLst>
          </p:cNvPr>
          <p:cNvSpPr/>
          <p:nvPr/>
        </p:nvSpPr>
        <p:spPr>
          <a:xfrm>
            <a:off x="96980" y="4363325"/>
            <a:ext cx="427989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>
                <a:solidFill>
                  <a:schemeClr val="tx2">
                    <a:lumMod val="10000"/>
                  </a:schemeClr>
                </a:solidFill>
                <a:latin typeface="sohne"/>
              </a:rPr>
              <a:t>Input shape : (1, 9, 9) </a:t>
            </a:r>
          </a:p>
          <a:p>
            <a:r>
              <a:rPr lang="en-SG" dirty="0">
                <a:solidFill>
                  <a:schemeClr val="tx2">
                    <a:lumMod val="10000"/>
                  </a:schemeClr>
                </a:solidFill>
                <a:latin typeface="sohne"/>
              </a:rPr>
              <a:t> Output Shape : (1, 7, 7) </a:t>
            </a:r>
          </a:p>
          <a:p>
            <a:r>
              <a:rPr lang="en-SG" dirty="0">
                <a:solidFill>
                  <a:schemeClr val="tx2">
                    <a:lumMod val="10000"/>
                  </a:schemeClr>
                </a:solidFill>
                <a:latin typeface="sohne"/>
              </a:rPr>
              <a:t>— K : (3, 3) — P : (0, 0) — S : (1, 1) </a:t>
            </a:r>
            <a:r>
              <a:rPr lang="en-SG" sz="1000" dirty="0">
                <a:solidFill>
                  <a:schemeClr val="tx2">
                    <a:lumMod val="10000"/>
                  </a:schemeClr>
                </a:solidFill>
                <a:latin typeface="sohne"/>
              </a:rPr>
              <a:t>—</a:t>
            </a:r>
            <a:r>
              <a:rPr lang="en-SG" dirty="0">
                <a:solidFill>
                  <a:schemeClr val="tx2">
                    <a:lumMod val="10000"/>
                  </a:schemeClr>
                </a:solidFill>
                <a:latin typeface="sohne"/>
              </a:rPr>
              <a:t> D : (1, 1) — G : 1</a:t>
            </a:r>
            <a:endParaRPr lang="en-SG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716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2F5DB-F5B9-4769-870C-7DB8B25BB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68" y="88991"/>
            <a:ext cx="2593595" cy="1150991"/>
          </a:xfrm>
        </p:spPr>
        <p:txBody>
          <a:bodyPr/>
          <a:lstStyle/>
          <a:p>
            <a:r>
              <a:rPr lang="en-SG" b="0" dirty="0"/>
              <a:t>Strides</a:t>
            </a:r>
            <a:endParaRPr lang="en-SG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EC10F7E-0F7D-4C99-B2D3-4D2CB13D7456}"/>
              </a:ext>
            </a:extLst>
          </p:cNvPr>
          <p:cNvSpPr txBox="1">
            <a:spLocks/>
          </p:cNvSpPr>
          <p:nvPr/>
        </p:nvSpPr>
        <p:spPr>
          <a:xfrm>
            <a:off x="3280735" y="88991"/>
            <a:ext cx="3369447" cy="11509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SG" b="0" dirty="0"/>
              <a:t>to </a:t>
            </a:r>
            <a:r>
              <a:rPr lang="en-SG" dirty="0" err="1"/>
              <a:t>downsample</a:t>
            </a:r>
            <a:r>
              <a:rPr lang="en-SG" dirty="0"/>
              <a:t> </a:t>
            </a:r>
            <a:r>
              <a:rPr lang="en-SG" b="0" dirty="0"/>
              <a:t>the output channel</a:t>
            </a:r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0934C06-8224-4938-9FD1-25DFCD3F0D47}"/>
              </a:ext>
            </a:extLst>
          </p:cNvPr>
          <p:cNvSpPr txBox="1">
            <a:spLocks/>
          </p:cNvSpPr>
          <p:nvPr/>
        </p:nvSpPr>
        <p:spPr>
          <a:xfrm>
            <a:off x="267368" y="1488301"/>
            <a:ext cx="2593595" cy="8046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SG" b="0" dirty="0"/>
              <a:t>strides of (1, 3)</a:t>
            </a:r>
            <a:endParaRPr lang="en-SG" dirty="0"/>
          </a:p>
        </p:txBody>
      </p:sp>
      <p:pic>
        <p:nvPicPr>
          <p:cNvPr id="7" name="Picture 6" descr="A picture containing text, crossword puzzle&#10;&#10;Description automatically generated">
            <a:extLst>
              <a:ext uri="{FF2B5EF4-FFF2-40B4-BE49-F238E27FC236}">
                <a16:creationId xmlns:a16="http://schemas.microsoft.com/office/drawing/2014/main" id="{F17B2E16-C444-46C3-B3CE-373C7666E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068" y="1460073"/>
            <a:ext cx="5469332" cy="368342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A06B6DE-C968-48E5-878F-8920A60FF182}"/>
              </a:ext>
            </a:extLst>
          </p:cNvPr>
          <p:cNvSpPr txBox="1">
            <a:spLocks/>
          </p:cNvSpPr>
          <p:nvPr/>
        </p:nvSpPr>
        <p:spPr>
          <a:xfrm>
            <a:off x="205022" y="4058319"/>
            <a:ext cx="3608191" cy="8046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 fontScale="3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en-SG" b="0" dirty="0"/>
              <a:t>Input Shape: (3, 9, 9) </a:t>
            </a:r>
          </a:p>
          <a:p>
            <a:pPr algn="l"/>
            <a:r>
              <a:rPr lang="en-SG" b="0" dirty="0"/>
              <a:t>— Output Shape : (2, 7, 3) </a:t>
            </a:r>
          </a:p>
          <a:p>
            <a:pPr algn="l"/>
            <a:r>
              <a:rPr lang="en-SG" b="0" dirty="0"/>
              <a:t>— K : (3, 3) — P : (0, 0) — S : (1, 3) — D : (1, 1) — G : 1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69476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2F5DB-F5B9-4769-870C-7DB8B25BB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68" y="88991"/>
            <a:ext cx="2593595" cy="1150991"/>
          </a:xfrm>
        </p:spPr>
        <p:txBody>
          <a:bodyPr/>
          <a:lstStyle/>
          <a:p>
            <a:r>
              <a:rPr lang="en-SG" b="0" dirty="0"/>
              <a:t>Strides 2</a:t>
            </a:r>
            <a:endParaRPr lang="en-SG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6D3746A-3475-4665-BA13-61D3E9387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165" y="1796404"/>
            <a:ext cx="6619875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6064AB9-4EF1-4F19-9D99-788A033B489D}"/>
              </a:ext>
            </a:extLst>
          </p:cNvPr>
          <p:cNvSpPr/>
          <p:nvPr/>
        </p:nvSpPr>
        <p:spPr>
          <a:xfrm>
            <a:off x="1623060" y="1862628"/>
            <a:ext cx="1074420" cy="1043940"/>
          </a:xfrm>
          <a:prstGeom prst="rect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1AAE8F-32E6-47F2-9177-536C421A09D6}"/>
              </a:ext>
            </a:extLst>
          </p:cNvPr>
          <p:cNvSpPr/>
          <p:nvPr/>
        </p:nvSpPr>
        <p:spPr>
          <a:xfrm>
            <a:off x="2323753" y="1851660"/>
            <a:ext cx="1074420" cy="1043940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ED9F74-9092-47D8-815D-892A2B0EAD21}"/>
              </a:ext>
            </a:extLst>
          </p:cNvPr>
          <p:cNvSpPr/>
          <p:nvPr/>
        </p:nvSpPr>
        <p:spPr>
          <a:xfrm>
            <a:off x="1623060" y="2571750"/>
            <a:ext cx="1074420" cy="1043940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ED3CBF-6F44-444F-96B5-569CD3EF4BF3}"/>
              </a:ext>
            </a:extLst>
          </p:cNvPr>
          <p:cNvSpPr/>
          <p:nvPr/>
        </p:nvSpPr>
        <p:spPr>
          <a:xfrm>
            <a:off x="2323753" y="2572697"/>
            <a:ext cx="1074420" cy="1043940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510D4D1-84BB-4465-AD95-59796E283AE3}"/>
              </a:ext>
            </a:extLst>
          </p:cNvPr>
          <p:cNvGrpSpPr/>
          <p:nvPr/>
        </p:nvGrpSpPr>
        <p:grpSpPr>
          <a:xfrm>
            <a:off x="4716686" y="3615690"/>
            <a:ext cx="1074420" cy="1059363"/>
            <a:chOff x="4716686" y="3615690"/>
            <a:chExt cx="1074420" cy="105936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2CA3578-1D5A-4FE8-A9D8-779BBE3887F5}"/>
                </a:ext>
              </a:extLst>
            </p:cNvPr>
            <p:cNvGrpSpPr/>
            <p:nvPr/>
          </p:nvGrpSpPr>
          <p:grpSpPr>
            <a:xfrm>
              <a:off x="4716686" y="3615690"/>
              <a:ext cx="1074420" cy="1043940"/>
              <a:chOff x="3718440" y="394336"/>
              <a:chExt cx="1074420" cy="104394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3FC3180-13D2-4066-A85A-8720A8ED999F}"/>
                  </a:ext>
                </a:extLst>
              </p:cNvPr>
              <p:cNvSpPr/>
              <p:nvPr/>
            </p:nvSpPr>
            <p:spPr>
              <a:xfrm>
                <a:off x="3718440" y="394336"/>
                <a:ext cx="1074420" cy="1043940"/>
              </a:xfrm>
              <a:prstGeom prst="rect">
                <a:avLst/>
              </a:prstGeom>
              <a:noFill/>
              <a:ln w="38100" cap="flat" cmpd="sng" algn="ctr">
                <a:solidFill>
                  <a:schemeClr val="tx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63CEB789-C6F0-4B1F-ABD2-D426A2A2636A}"/>
                      </a:ext>
                    </a:extLst>
                  </p14:cNvPr>
                  <p14:cNvContentPartPr/>
                  <p14:nvPr/>
                </p14:nvContentPartPr>
                <p14:xfrm>
                  <a:off x="3718440" y="700680"/>
                  <a:ext cx="360" cy="36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63CEB789-C6F0-4B1F-ABD2-D426A2A2636A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699360" y="681960"/>
                    <a:ext cx="38160" cy="38160"/>
                  </a:xfrm>
                  <a:prstGeom prst="rect">
                    <a:avLst/>
                  </a:prstGeom>
                </p:spPr>
              </p:pic>
            </mc:Fallback>
          </mc:AlternateContent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672E6FA-8156-46C6-8020-7E0DBC9A25F3}"/>
                  </a:ext>
                </a:extLst>
              </p:cNvPr>
              <p:cNvCxnSpPr/>
              <p:nvPr/>
            </p:nvCxnSpPr>
            <p:spPr>
              <a:xfrm>
                <a:off x="3718440" y="725816"/>
                <a:ext cx="107442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58AA72C-32EC-4EE9-8A72-EB74946C7986}"/>
                  </a:ext>
                </a:extLst>
              </p:cNvPr>
              <p:cNvCxnSpPr/>
              <p:nvPr/>
            </p:nvCxnSpPr>
            <p:spPr>
              <a:xfrm>
                <a:off x="3718440" y="1080146"/>
                <a:ext cx="107442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D6B9839-2DFB-41E4-88E3-E729118BE9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4200" y="402193"/>
                <a:ext cx="0" cy="1028226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06235A9-3B22-403A-B9BA-F30E8DC59E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49613" y="394336"/>
                <a:ext cx="0" cy="1028226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F54FA4D-5776-4DD1-9426-87C01818C6D4}"/>
                </a:ext>
              </a:extLst>
            </p:cNvPr>
            <p:cNvSpPr txBox="1"/>
            <p:nvPr/>
          </p:nvSpPr>
          <p:spPr>
            <a:xfrm>
              <a:off x="4757540" y="364345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10668EE-D8CB-48E3-B119-167211FF8352}"/>
                </a:ext>
              </a:extLst>
            </p:cNvPr>
            <p:cNvSpPr txBox="1"/>
            <p:nvPr/>
          </p:nvSpPr>
          <p:spPr>
            <a:xfrm>
              <a:off x="5123127" y="3627542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/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F752943-3532-40A7-B0CA-0BC427883D49}"/>
                </a:ext>
              </a:extLst>
            </p:cNvPr>
            <p:cNvSpPr txBox="1"/>
            <p:nvPr/>
          </p:nvSpPr>
          <p:spPr>
            <a:xfrm>
              <a:off x="5488681" y="365130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/>
                <a:t>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D7244D-9EB4-4987-8A2A-6B34D6B69918}"/>
                </a:ext>
              </a:extLst>
            </p:cNvPr>
            <p:cNvSpPr txBox="1"/>
            <p:nvPr/>
          </p:nvSpPr>
          <p:spPr>
            <a:xfrm>
              <a:off x="4745670" y="3986387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/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740AA89-ADFF-4D06-9947-A658F05ADC31}"/>
                </a:ext>
              </a:extLst>
            </p:cNvPr>
            <p:cNvSpPr txBox="1"/>
            <p:nvPr/>
          </p:nvSpPr>
          <p:spPr>
            <a:xfrm>
              <a:off x="5111257" y="397047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/>
                <a:t>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42CE63F-254C-4F80-9C68-5CD6D1AF7BEA}"/>
                </a:ext>
              </a:extLst>
            </p:cNvPr>
            <p:cNvSpPr txBox="1"/>
            <p:nvPr/>
          </p:nvSpPr>
          <p:spPr>
            <a:xfrm>
              <a:off x="5476811" y="399424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A58D29F-DAAE-4B52-B82D-F84A5EC2A588}"/>
                </a:ext>
              </a:extLst>
            </p:cNvPr>
            <p:cNvSpPr txBox="1"/>
            <p:nvPr/>
          </p:nvSpPr>
          <p:spPr>
            <a:xfrm>
              <a:off x="4760027" y="4359419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/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2E8B1A3-BE64-40E3-8EEB-607FA744C1D9}"/>
                </a:ext>
              </a:extLst>
            </p:cNvPr>
            <p:cNvSpPr txBox="1"/>
            <p:nvPr/>
          </p:nvSpPr>
          <p:spPr>
            <a:xfrm>
              <a:off x="5125614" y="4343510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/>
                <a:t>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48946EB-D3A5-4EC9-89EC-DF3A7618737C}"/>
                </a:ext>
              </a:extLst>
            </p:cNvPr>
            <p:cNvSpPr txBox="1"/>
            <p:nvPr/>
          </p:nvSpPr>
          <p:spPr>
            <a:xfrm>
              <a:off x="5491168" y="436727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8868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9E603-3A2D-4BC8-9B3C-3B26655A8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3" y="86990"/>
            <a:ext cx="8395855" cy="1445400"/>
          </a:xfrm>
        </p:spPr>
        <p:txBody>
          <a:bodyPr>
            <a:noAutofit/>
          </a:bodyPr>
          <a:lstStyle/>
          <a:p>
            <a:pPr algn="l"/>
            <a:r>
              <a:rPr lang="en-SG" sz="3200" b="0" dirty="0"/>
              <a:t>Input Shape: (3, 7, 9) </a:t>
            </a:r>
            <a:br>
              <a:rPr lang="en-SG" sz="3200" b="0" dirty="0"/>
            </a:br>
            <a:r>
              <a:rPr lang="en-SG" sz="3200" b="0" dirty="0"/>
              <a:t>Output Shape : (2, 3, 9) </a:t>
            </a:r>
            <a:br>
              <a:rPr lang="en-SG" sz="3200" b="0" dirty="0"/>
            </a:br>
            <a:r>
              <a:rPr lang="en-SG" sz="3200" b="0" dirty="0"/>
              <a:t> K : (5, 2) — P : (0, 0) — S : (1, 1) — D : (1, 1) — G : 1</a:t>
            </a:r>
            <a:endParaRPr lang="en-SG" sz="3200" dirty="0"/>
          </a:p>
        </p:txBody>
      </p:sp>
      <p:pic>
        <p:nvPicPr>
          <p:cNvPr id="5" name="Picture 4" descr="A picture containing crossword puzzle&#10;&#10;Description automatically generated">
            <a:extLst>
              <a:ext uri="{FF2B5EF4-FFF2-40B4-BE49-F238E27FC236}">
                <a16:creationId xmlns:a16="http://schemas.microsoft.com/office/drawing/2014/main" id="{0CBB0054-3F88-4BDA-B850-3FF44F456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855" y="1643227"/>
            <a:ext cx="5604164" cy="290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54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C7158-D073-4937-B332-D8BC8AFB5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581" y="256310"/>
            <a:ext cx="7398327" cy="810490"/>
          </a:xfrm>
        </p:spPr>
        <p:txBody>
          <a:bodyPr>
            <a:normAutofit fontScale="90000"/>
          </a:bodyPr>
          <a:lstStyle/>
          <a:p>
            <a:r>
              <a:rPr lang="en-SG" b="0" dirty="0"/>
              <a:t>Convolutions Reduce Channel Dimensions</a:t>
            </a:r>
            <a:endParaRPr lang="en-SG" dirty="0"/>
          </a:p>
        </p:txBody>
      </p:sp>
      <p:pic>
        <p:nvPicPr>
          <p:cNvPr id="4098" name="Picture 2" descr="zero padding example">
            <a:extLst>
              <a:ext uri="{FF2B5EF4-FFF2-40B4-BE49-F238E27FC236}">
                <a16:creationId xmlns:a16="http://schemas.microsoft.com/office/drawing/2014/main" id="{6F8381CD-A37D-4363-B14B-E83D2B59F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1232066"/>
            <a:ext cx="4793673" cy="206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D12A740-EE11-413E-B92E-B9D18761D857}"/>
              </a:ext>
            </a:extLst>
          </p:cNvPr>
          <p:cNvSpPr/>
          <p:nvPr/>
        </p:nvSpPr>
        <p:spPr>
          <a:xfrm>
            <a:off x="387927" y="3649824"/>
            <a:ext cx="85136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/>
              <a:t>In general, if our image is of size n x n, and we convolve it with an f x f filter, then the size of the resulting output is                    x                  .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3824055-DDBB-490C-9151-964702602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3055" y="3911434"/>
            <a:ext cx="831272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 Unicode MS"/>
                <a:ea typeface="SFMono-Regular"/>
              </a:rPr>
              <a:t>(n – f + 1)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3477B0-5C46-4CB1-93F3-23EAC1B7DCC6}"/>
              </a:ext>
            </a:extLst>
          </p:cNvPr>
          <p:cNvSpPr/>
          <p:nvPr/>
        </p:nvSpPr>
        <p:spPr>
          <a:xfrm>
            <a:off x="2175165" y="3865267"/>
            <a:ext cx="9541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/>
              <a:t>(n – f + 1)</a:t>
            </a:r>
          </a:p>
        </p:txBody>
      </p:sp>
    </p:spTree>
    <p:extLst>
      <p:ext uri="{BB962C8B-B14F-4D97-AF65-F5344CB8AC3E}">
        <p14:creationId xmlns:p14="http://schemas.microsoft.com/office/powerpoint/2010/main" val="2495224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C22E1-E108-4AED-89F0-EA825C27A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77" y="68209"/>
            <a:ext cx="1935505" cy="485973"/>
          </a:xfrm>
        </p:spPr>
        <p:txBody>
          <a:bodyPr>
            <a:normAutofit fontScale="90000"/>
          </a:bodyPr>
          <a:lstStyle/>
          <a:p>
            <a:r>
              <a:rPr lang="en-SG" dirty="0"/>
              <a:t>Padding</a:t>
            </a:r>
          </a:p>
        </p:txBody>
      </p:sp>
      <p:pic>
        <p:nvPicPr>
          <p:cNvPr id="5" name="Picture 4" descr="A picture containing crossword puzzle&#10;&#10;Description automatically generated">
            <a:extLst>
              <a:ext uri="{FF2B5EF4-FFF2-40B4-BE49-F238E27FC236}">
                <a16:creationId xmlns:a16="http://schemas.microsoft.com/office/drawing/2014/main" id="{FC38F19B-88A2-4B0D-90D9-BB6212573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01" y="791734"/>
            <a:ext cx="4676201" cy="219495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01E1982-6A58-4BA1-B118-B233728CAA30}"/>
              </a:ext>
            </a:extLst>
          </p:cNvPr>
          <p:cNvSpPr txBox="1">
            <a:spLocks/>
          </p:cNvSpPr>
          <p:nvPr/>
        </p:nvSpPr>
        <p:spPr>
          <a:xfrm>
            <a:off x="5026404" y="68209"/>
            <a:ext cx="2503541" cy="6106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SG" dirty="0"/>
              <a:t>Zero Padding</a:t>
            </a:r>
          </a:p>
        </p:txBody>
      </p:sp>
      <p:pic>
        <p:nvPicPr>
          <p:cNvPr id="3074" name="Picture 2" descr="zero padding">
            <a:extLst>
              <a:ext uri="{FF2B5EF4-FFF2-40B4-BE49-F238E27FC236}">
                <a16:creationId xmlns:a16="http://schemas.microsoft.com/office/drawing/2014/main" id="{C13D7C5C-7452-44E6-B338-18C557B78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108" y="791734"/>
            <a:ext cx="4137314" cy="237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E4A2E3C-0F0B-43AA-97E4-B678240C1C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317286"/>
              </p:ext>
            </p:extLst>
          </p:nvPr>
        </p:nvGraphicFramePr>
        <p:xfrm>
          <a:off x="458066" y="3674630"/>
          <a:ext cx="6282170" cy="914400"/>
        </p:xfrm>
        <a:graphic>
          <a:graphicData uri="http://schemas.openxmlformats.org/drawingml/2006/table">
            <a:tbl>
              <a:tblPr/>
              <a:tblGrid>
                <a:gridCol w="1530061">
                  <a:extLst>
                    <a:ext uri="{9D8B030D-6E8A-4147-A177-3AD203B41FA5}">
                      <a16:colId xmlns:a16="http://schemas.microsoft.com/office/drawing/2014/main" val="2546923680"/>
                    </a:ext>
                  </a:extLst>
                </a:gridCol>
                <a:gridCol w="2147455">
                  <a:extLst>
                    <a:ext uri="{9D8B030D-6E8A-4147-A177-3AD203B41FA5}">
                      <a16:colId xmlns:a16="http://schemas.microsoft.com/office/drawing/2014/main" val="2766132913"/>
                    </a:ext>
                  </a:extLst>
                </a:gridCol>
                <a:gridCol w="2604654">
                  <a:extLst>
                    <a:ext uri="{9D8B030D-6E8A-4147-A177-3AD203B41FA5}">
                      <a16:colId xmlns:a16="http://schemas.microsoft.com/office/drawing/2014/main" val="20791621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SG" b="1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</a:rPr>
                        <a:t>Padding Type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b="1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</a:rPr>
                        <a:t>Description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b="1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</a:rPr>
                        <a:t>Impact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285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SG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</a:rPr>
                        <a:t>Valid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SG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</a:rPr>
                        <a:t>No padding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SG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</a:rPr>
                        <a:t>Dimensions reduce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596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SG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</a:rPr>
                        <a:t>Same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SG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</a:rPr>
                        <a:t>Zeros around the edges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SG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</a:rPr>
                        <a:t>Dimensions stay the same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132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2662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31EF2-F4B8-40B9-B7AE-402204EDC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1440"/>
            <a:ext cx="2038589" cy="609600"/>
          </a:xfrm>
        </p:spPr>
        <p:txBody>
          <a:bodyPr>
            <a:normAutofit fontScale="90000"/>
          </a:bodyPr>
          <a:lstStyle/>
          <a:p>
            <a:r>
              <a:rPr lang="en-SG" dirty="0"/>
              <a:t>Quiz</a:t>
            </a: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520362A2-D999-43AE-A479-3D0057824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63" y="853099"/>
            <a:ext cx="5999577" cy="409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79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975EA-78AE-4DFF-8682-B2F60C0B1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10" y="93840"/>
            <a:ext cx="1677810" cy="523380"/>
          </a:xfrm>
        </p:spPr>
        <p:txBody>
          <a:bodyPr>
            <a:normAutofit fontScale="90000"/>
          </a:bodyPr>
          <a:lstStyle/>
          <a:p>
            <a:r>
              <a:rPr lang="en-SG" dirty="0"/>
              <a:t>Example</a:t>
            </a:r>
            <a:br>
              <a:rPr lang="en-SG" dirty="0"/>
            </a:br>
            <a:r>
              <a:rPr lang="en-SG" dirty="0"/>
              <a:t>VALID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53B3CB6-B2BA-41B4-8745-EBAC84C826B4}"/>
              </a:ext>
            </a:extLst>
          </p:cNvPr>
          <p:cNvSpPr txBox="1">
            <a:spLocks/>
          </p:cNvSpPr>
          <p:nvPr/>
        </p:nvSpPr>
        <p:spPr>
          <a:xfrm>
            <a:off x="1987410" y="355530"/>
            <a:ext cx="5350650" cy="205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en-SG" dirty="0" err="1"/>
              <a:t>model_valid</a:t>
            </a:r>
            <a:r>
              <a:rPr lang="en-SG" dirty="0"/>
              <a:t> = Sequential([</a:t>
            </a:r>
          </a:p>
          <a:p>
            <a:pPr algn="l"/>
            <a:r>
              <a:rPr lang="en-SG" dirty="0"/>
              <a:t>    </a:t>
            </a:r>
            <a:r>
              <a:rPr lang="en-SG" dirty="0">
                <a:solidFill>
                  <a:schemeClr val="accent6">
                    <a:lumMod val="75000"/>
                  </a:schemeClr>
                </a:solidFill>
              </a:rPr>
              <a:t>Dense</a:t>
            </a:r>
            <a:r>
              <a:rPr lang="en-SG" dirty="0"/>
              <a:t>(16, </a:t>
            </a:r>
            <a:r>
              <a:rPr lang="en-SG" dirty="0" err="1"/>
              <a:t>input_shape</a:t>
            </a:r>
            <a:r>
              <a:rPr lang="en-SG" dirty="0"/>
              <a:t>=(20,20,3), activation='</a:t>
            </a:r>
            <a:r>
              <a:rPr lang="en-SG" dirty="0" err="1"/>
              <a:t>relu</a:t>
            </a:r>
            <a:r>
              <a:rPr lang="en-SG" dirty="0"/>
              <a:t>'),</a:t>
            </a:r>
          </a:p>
          <a:p>
            <a:pPr algn="l"/>
            <a:r>
              <a:rPr lang="en-SG" dirty="0"/>
              <a:t>    </a:t>
            </a:r>
            <a:r>
              <a:rPr lang="en-SG" dirty="0">
                <a:solidFill>
                  <a:schemeClr val="accent6">
                    <a:lumMod val="75000"/>
                  </a:schemeClr>
                </a:solidFill>
              </a:rPr>
              <a:t>Conv2D</a:t>
            </a:r>
            <a:r>
              <a:rPr lang="en-SG" dirty="0"/>
              <a:t>(32, </a:t>
            </a:r>
            <a:r>
              <a:rPr lang="en-SG" dirty="0" err="1"/>
              <a:t>kernel_size</a:t>
            </a:r>
            <a:r>
              <a:rPr lang="en-SG" dirty="0"/>
              <a:t>=(3,3), activation='</a:t>
            </a:r>
            <a:r>
              <a:rPr lang="en-SG" dirty="0" err="1"/>
              <a:t>relu</a:t>
            </a:r>
            <a:r>
              <a:rPr lang="en-SG" dirty="0"/>
              <a:t>', padding=</a:t>
            </a:r>
            <a:r>
              <a:rPr lang="en-SG" dirty="0">
                <a:solidFill>
                  <a:schemeClr val="accent5"/>
                </a:solidFill>
              </a:rPr>
              <a:t>'valid</a:t>
            </a:r>
            <a:r>
              <a:rPr lang="en-SG" dirty="0"/>
              <a:t>'),</a:t>
            </a:r>
          </a:p>
          <a:p>
            <a:pPr algn="l"/>
            <a:r>
              <a:rPr lang="en-SG" dirty="0"/>
              <a:t>    </a:t>
            </a:r>
            <a:r>
              <a:rPr lang="en-SG" dirty="0">
                <a:solidFill>
                  <a:schemeClr val="accent6">
                    <a:lumMod val="75000"/>
                  </a:schemeClr>
                </a:solidFill>
              </a:rPr>
              <a:t>Conv2D</a:t>
            </a:r>
            <a:r>
              <a:rPr lang="en-SG" dirty="0"/>
              <a:t>(64, </a:t>
            </a:r>
            <a:r>
              <a:rPr lang="en-SG" dirty="0" err="1"/>
              <a:t>kernel_size</a:t>
            </a:r>
            <a:r>
              <a:rPr lang="en-SG" dirty="0"/>
              <a:t>=(5,5), activation='</a:t>
            </a:r>
            <a:r>
              <a:rPr lang="en-SG" dirty="0" err="1"/>
              <a:t>relu</a:t>
            </a:r>
            <a:r>
              <a:rPr lang="en-SG" dirty="0"/>
              <a:t>', padding=</a:t>
            </a:r>
            <a:r>
              <a:rPr lang="en-SG" dirty="0">
                <a:solidFill>
                  <a:schemeClr val="accent5"/>
                </a:solidFill>
              </a:rPr>
              <a:t>'valid</a:t>
            </a:r>
            <a:r>
              <a:rPr lang="en-SG" dirty="0"/>
              <a:t>'),</a:t>
            </a:r>
          </a:p>
          <a:p>
            <a:pPr algn="l"/>
            <a:r>
              <a:rPr lang="en-SG" dirty="0"/>
              <a:t>    </a:t>
            </a:r>
            <a:r>
              <a:rPr lang="en-SG" dirty="0">
                <a:solidFill>
                  <a:schemeClr val="accent6">
                    <a:lumMod val="75000"/>
                  </a:schemeClr>
                </a:solidFill>
              </a:rPr>
              <a:t>Conv2D</a:t>
            </a:r>
            <a:r>
              <a:rPr lang="en-SG" dirty="0"/>
              <a:t>(128, </a:t>
            </a:r>
            <a:r>
              <a:rPr lang="en-SG" dirty="0" err="1"/>
              <a:t>kernel_size</a:t>
            </a:r>
            <a:r>
              <a:rPr lang="en-SG" dirty="0"/>
              <a:t>=(7,7), activation='</a:t>
            </a:r>
            <a:r>
              <a:rPr lang="en-SG" dirty="0" err="1"/>
              <a:t>relu</a:t>
            </a:r>
            <a:r>
              <a:rPr lang="en-SG" dirty="0"/>
              <a:t>', padding=</a:t>
            </a:r>
            <a:r>
              <a:rPr lang="en-SG" dirty="0">
                <a:solidFill>
                  <a:schemeClr val="accent5"/>
                </a:solidFill>
              </a:rPr>
              <a:t>'valid</a:t>
            </a:r>
            <a:r>
              <a:rPr lang="en-SG" dirty="0"/>
              <a:t>'),</a:t>
            </a:r>
          </a:p>
          <a:p>
            <a:pPr algn="l"/>
            <a:r>
              <a:rPr lang="en-SG" dirty="0"/>
              <a:t>    </a:t>
            </a:r>
            <a:r>
              <a:rPr lang="en-SG" dirty="0">
                <a:solidFill>
                  <a:schemeClr val="accent6">
                    <a:lumMod val="75000"/>
                  </a:schemeClr>
                </a:solidFill>
              </a:rPr>
              <a:t>Flatten</a:t>
            </a:r>
            <a:r>
              <a:rPr lang="en-SG" dirty="0"/>
              <a:t>(),</a:t>
            </a:r>
          </a:p>
          <a:p>
            <a:pPr algn="l"/>
            <a:r>
              <a:rPr lang="en-SG" dirty="0"/>
              <a:t>    </a:t>
            </a:r>
            <a:r>
              <a:rPr lang="en-SG" dirty="0">
                <a:solidFill>
                  <a:schemeClr val="accent6">
                    <a:lumMod val="75000"/>
                  </a:schemeClr>
                </a:solidFill>
              </a:rPr>
              <a:t>Dense</a:t>
            </a:r>
            <a:r>
              <a:rPr lang="en-SG" dirty="0"/>
              <a:t>(2, activation='</a:t>
            </a:r>
            <a:r>
              <a:rPr lang="en-SG" dirty="0" err="1"/>
              <a:t>softmax</a:t>
            </a:r>
            <a:r>
              <a:rPr lang="en-SG" dirty="0"/>
              <a:t>')</a:t>
            </a:r>
          </a:p>
          <a:p>
            <a:pPr algn="l"/>
            <a:r>
              <a:rPr lang="en-SG" dirty="0"/>
              <a:t>])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FD4DFB-9726-4BD5-BB77-2003F9CE1520}"/>
              </a:ext>
            </a:extLst>
          </p:cNvPr>
          <p:cNvSpPr/>
          <p:nvPr/>
        </p:nvSpPr>
        <p:spPr>
          <a:xfrm>
            <a:off x="1987410" y="2558177"/>
            <a:ext cx="643269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900" b="1" dirty="0"/>
              <a:t>Layer (type)                 Output Shape              Param #   </a:t>
            </a:r>
          </a:p>
          <a:p>
            <a:r>
              <a:rPr lang="en-SG" sz="900" b="1" dirty="0"/>
              <a:t>=================================================================</a:t>
            </a:r>
          </a:p>
          <a:p>
            <a:r>
              <a:rPr lang="en-SG" sz="900" b="1" dirty="0"/>
              <a:t>dense_2 (Dense)                 (None, 20, 20, 16)        64        </a:t>
            </a:r>
          </a:p>
          <a:p>
            <a:r>
              <a:rPr lang="en-SG" sz="900" b="1" dirty="0"/>
              <a:t>_________________________________________________________________</a:t>
            </a:r>
          </a:p>
          <a:p>
            <a:r>
              <a:rPr lang="en-SG" sz="900" b="1" dirty="0"/>
              <a:t>conv2d_1 (Conv2D)            (None, 18, 18, 32)        4640      </a:t>
            </a:r>
          </a:p>
          <a:p>
            <a:r>
              <a:rPr lang="en-SG" sz="900" b="1" dirty="0"/>
              <a:t>_________________________________________________________________</a:t>
            </a:r>
          </a:p>
          <a:p>
            <a:r>
              <a:rPr lang="en-SG" sz="900" b="1" dirty="0"/>
              <a:t>conv2d_2 (Conv2D)            (None, 14, 14, 64)        51264     </a:t>
            </a:r>
          </a:p>
          <a:p>
            <a:r>
              <a:rPr lang="en-SG" sz="900" b="1" dirty="0"/>
              <a:t>_________________________________________________________________</a:t>
            </a:r>
          </a:p>
          <a:p>
            <a:r>
              <a:rPr lang="en-SG" sz="900" b="1" dirty="0"/>
              <a:t>conv2d_3 (Conv2D)            (None, 8, 8, 128)         401536    </a:t>
            </a:r>
          </a:p>
          <a:p>
            <a:r>
              <a:rPr lang="en-SG" sz="900" b="1" dirty="0"/>
              <a:t>_________________________________________________________________</a:t>
            </a:r>
          </a:p>
          <a:p>
            <a:r>
              <a:rPr lang="en-SG" sz="900" b="1" dirty="0"/>
              <a:t>flatten_1 (Flatten)               (None, 8192)              0         </a:t>
            </a:r>
          </a:p>
          <a:p>
            <a:r>
              <a:rPr lang="en-SG" sz="900" b="1" dirty="0"/>
              <a:t>_________________________________________________________________</a:t>
            </a:r>
          </a:p>
          <a:p>
            <a:r>
              <a:rPr lang="en-SG" sz="900" b="1" dirty="0"/>
              <a:t>dense_3 (Dense)                 (None, 2)                 16386     </a:t>
            </a:r>
          </a:p>
          <a:p>
            <a:r>
              <a:rPr lang="en-SG" sz="900" b="1" dirty="0"/>
              <a:t>=================================================================</a:t>
            </a:r>
          </a:p>
          <a:p>
            <a:r>
              <a:rPr lang="en-SG" sz="900" b="1" dirty="0"/>
              <a:t>Total params: 473,890</a:t>
            </a:r>
          </a:p>
          <a:p>
            <a:r>
              <a:rPr lang="en-SG" sz="900" b="1" dirty="0"/>
              <a:t>Trainable params: 473,890</a:t>
            </a:r>
          </a:p>
          <a:p>
            <a:r>
              <a:rPr lang="en-SG" sz="900" b="1" dirty="0"/>
              <a:t>Non-trainable params: 0</a:t>
            </a:r>
          </a:p>
          <a:p>
            <a:r>
              <a:rPr lang="en-SG" sz="900" b="1" dirty="0"/>
              <a:t>_________________________________________________________________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333122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975EA-78AE-4DFF-8682-B2F60C0B1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10" y="93840"/>
            <a:ext cx="1700670" cy="1399680"/>
          </a:xfrm>
        </p:spPr>
        <p:txBody>
          <a:bodyPr>
            <a:normAutofit fontScale="90000"/>
          </a:bodyPr>
          <a:lstStyle/>
          <a:p>
            <a:r>
              <a:rPr lang="en-SG" dirty="0"/>
              <a:t>Example</a:t>
            </a:r>
            <a:br>
              <a:rPr lang="en-SG" dirty="0"/>
            </a:br>
            <a:r>
              <a:rPr lang="en-SG" dirty="0"/>
              <a:t>SAME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53B3CB6-B2BA-41B4-8745-EBAC84C826B4}"/>
              </a:ext>
            </a:extLst>
          </p:cNvPr>
          <p:cNvSpPr txBox="1">
            <a:spLocks/>
          </p:cNvSpPr>
          <p:nvPr/>
        </p:nvSpPr>
        <p:spPr>
          <a:xfrm>
            <a:off x="1972170" y="452477"/>
            <a:ext cx="5350650" cy="205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en-SG" dirty="0" err="1"/>
              <a:t>model_same</a:t>
            </a:r>
            <a:r>
              <a:rPr lang="en-SG" dirty="0"/>
              <a:t> = Sequential([</a:t>
            </a:r>
          </a:p>
          <a:p>
            <a:pPr algn="l"/>
            <a:r>
              <a:rPr lang="en-SG" dirty="0"/>
              <a:t>    </a:t>
            </a:r>
            <a:r>
              <a:rPr lang="en-SG" dirty="0">
                <a:solidFill>
                  <a:schemeClr val="accent6">
                    <a:lumMod val="75000"/>
                  </a:schemeClr>
                </a:solidFill>
              </a:rPr>
              <a:t>Dense</a:t>
            </a:r>
            <a:r>
              <a:rPr lang="en-SG" dirty="0"/>
              <a:t>(16, </a:t>
            </a:r>
            <a:r>
              <a:rPr lang="en-SG" dirty="0" err="1"/>
              <a:t>input_shape</a:t>
            </a:r>
            <a:r>
              <a:rPr lang="en-SG" dirty="0"/>
              <a:t>=(20,20,3), activation='</a:t>
            </a:r>
            <a:r>
              <a:rPr lang="en-SG" dirty="0" err="1"/>
              <a:t>relu</a:t>
            </a:r>
            <a:r>
              <a:rPr lang="en-SG" dirty="0"/>
              <a:t>'),</a:t>
            </a:r>
          </a:p>
          <a:p>
            <a:pPr algn="l"/>
            <a:r>
              <a:rPr lang="en-SG" dirty="0"/>
              <a:t>    </a:t>
            </a:r>
            <a:r>
              <a:rPr lang="en-SG" dirty="0">
                <a:solidFill>
                  <a:schemeClr val="accent6">
                    <a:lumMod val="75000"/>
                  </a:schemeClr>
                </a:solidFill>
              </a:rPr>
              <a:t>Conv2D</a:t>
            </a:r>
            <a:r>
              <a:rPr lang="en-SG" dirty="0"/>
              <a:t>(32, </a:t>
            </a:r>
            <a:r>
              <a:rPr lang="en-SG" dirty="0" err="1"/>
              <a:t>kernel_size</a:t>
            </a:r>
            <a:r>
              <a:rPr lang="en-SG" dirty="0"/>
              <a:t>=(3,3), activation='</a:t>
            </a:r>
            <a:r>
              <a:rPr lang="en-SG" dirty="0" err="1"/>
              <a:t>relu</a:t>
            </a:r>
            <a:r>
              <a:rPr lang="en-SG" dirty="0"/>
              <a:t>', padding=</a:t>
            </a:r>
            <a:r>
              <a:rPr lang="en-SG" dirty="0">
                <a:solidFill>
                  <a:schemeClr val="accent5"/>
                </a:solidFill>
              </a:rPr>
              <a:t>'same</a:t>
            </a:r>
            <a:r>
              <a:rPr lang="en-SG" dirty="0"/>
              <a:t>'),</a:t>
            </a:r>
          </a:p>
          <a:p>
            <a:pPr algn="l"/>
            <a:r>
              <a:rPr lang="en-SG" dirty="0"/>
              <a:t>    </a:t>
            </a:r>
            <a:r>
              <a:rPr lang="en-SG" dirty="0">
                <a:solidFill>
                  <a:schemeClr val="accent6">
                    <a:lumMod val="75000"/>
                  </a:schemeClr>
                </a:solidFill>
              </a:rPr>
              <a:t>Conv2D</a:t>
            </a:r>
            <a:r>
              <a:rPr lang="en-SG" dirty="0"/>
              <a:t>(64, </a:t>
            </a:r>
            <a:r>
              <a:rPr lang="en-SG" dirty="0" err="1"/>
              <a:t>kernel_size</a:t>
            </a:r>
            <a:r>
              <a:rPr lang="en-SG" dirty="0"/>
              <a:t>=(5,5), activation='</a:t>
            </a:r>
            <a:r>
              <a:rPr lang="en-SG" dirty="0" err="1"/>
              <a:t>relu</a:t>
            </a:r>
            <a:r>
              <a:rPr lang="en-SG" dirty="0"/>
              <a:t>', padding=</a:t>
            </a:r>
            <a:r>
              <a:rPr lang="en-SG" dirty="0">
                <a:solidFill>
                  <a:schemeClr val="accent5"/>
                </a:solidFill>
              </a:rPr>
              <a:t>'same</a:t>
            </a:r>
            <a:r>
              <a:rPr lang="en-SG" dirty="0"/>
              <a:t>'),</a:t>
            </a:r>
          </a:p>
          <a:p>
            <a:pPr algn="l"/>
            <a:r>
              <a:rPr lang="en-SG" dirty="0"/>
              <a:t>    </a:t>
            </a:r>
            <a:r>
              <a:rPr lang="en-SG" dirty="0">
                <a:solidFill>
                  <a:schemeClr val="accent6">
                    <a:lumMod val="75000"/>
                  </a:schemeClr>
                </a:solidFill>
              </a:rPr>
              <a:t>Conv2D</a:t>
            </a:r>
            <a:r>
              <a:rPr lang="en-SG" dirty="0"/>
              <a:t>(128, </a:t>
            </a:r>
            <a:r>
              <a:rPr lang="en-SG" dirty="0" err="1"/>
              <a:t>kernel_size</a:t>
            </a:r>
            <a:r>
              <a:rPr lang="en-SG" dirty="0"/>
              <a:t>=(7,7), activation='</a:t>
            </a:r>
            <a:r>
              <a:rPr lang="en-SG" dirty="0" err="1"/>
              <a:t>relu</a:t>
            </a:r>
            <a:r>
              <a:rPr lang="en-SG" dirty="0"/>
              <a:t>', padding=</a:t>
            </a:r>
            <a:r>
              <a:rPr lang="en-SG" dirty="0">
                <a:solidFill>
                  <a:schemeClr val="accent5"/>
                </a:solidFill>
              </a:rPr>
              <a:t>'same</a:t>
            </a:r>
            <a:r>
              <a:rPr lang="en-SG" dirty="0"/>
              <a:t>'),</a:t>
            </a:r>
          </a:p>
          <a:p>
            <a:pPr algn="l"/>
            <a:r>
              <a:rPr lang="en-SG" dirty="0"/>
              <a:t>    </a:t>
            </a:r>
            <a:r>
              <a:rPr lang="en-SG" dirty="0">
                <a:solidFill>
                  <a:schemeClr val="accent6">
                    <a:lumMod val="75000"/>
                  </a:schemeClr>
                </a:solidFill>
              </a:rPr>
              <a:t>Flatten</a:t>
            </a:r>
            <a:r>
              <a:rPr lang="en-SG" dirty="0"/>
              <a:t>(),</a:t>
            </a:r>
          </a:p>
          <a:p>
            <a:pPr algn="l"/>
            <a:r>
              <a:rPr lang="en-SG" dirty="0"/>
              <a:t>    </a:t>
            </a:r>
            <a:r>
              <a:rPr lang="en-SG" dirty="0">
                <a:solidFill>
                  <a:schemeClr val="accent6">
                    <a:lumMod val="75000"/>
                  </a:schemeClr>
                </a:solidFill>
              </a:rPr>
              <a:t>Dense</a:t>
            </a:r>
            <a:r>
              <a:rPr lang="en-SG" dirty="0"/>
              <a:t>(2, activation='</a:t>
            </a:r>
            <a:r>
              <a:rPr lang="en-SG" dirty="0" err="1"/>
              <a:t>softmax</a:t>
            </a:r>
            <a:r>
              <a:rPr lang="en-SG" dirty="0"/>
              <a:t>')</a:t>
            </a:r>
          </a:p>
          <a:p>
            <a:pPr algn="l"/>
            <a:r>
              <a:rPr lang="en-SG" dirty="0"/>
              <a:t>])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2BDDDC-7FA0-4F03-80FB-9C53D86EE7D1}"/>
              </a:ext>
            </a:extLst>
          </p:cNvPr>
          <p:cNvSpPr/>
          <p:nvPr/>
        </p:nvSpPr>
        <p:spPr>
          <a:xfrm>
            <a:off x="1653540" y="2342733"/>
            <a:ext cx="637794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/>
              <a:t>_________________________________________________________</a:t>
            </a:r>
          </a:p>
          <a:p>
            <a:r>
              <a:rPr lang="en-SG" sz="900" b="1" dirty="0"/>
              <a:t>Layer (type)                 Output Shape              Param #   </a:t>
            </a:r>
          </a:p>
          <a:p>
            <a:r>
              <a:rPr lang="en-SG" sz="900" b="1" dirty="0"/>
              <a:t>=================================================================</a:t>
            </a:r>
          </a:p>
          <a:p>
            <a:r>
              <a:rPr lang="en-SG" sz="900" b="1" dirty="0"/>
              <a:t>dense_6 (Dense)              (None, 20, 20, 16)        64        </a:t>
            </a:r>
          </a:p>
          <a:p>
            <a:r>
              <a:rPr lang="en-SG" sz="900" b="1" dirty="0"/>
              <a:t>_________________________________________________________________</a:t>
            </a:r>
          </a:p>
          <a:p>
            <a:r>
              <a:rPr lang="en-SG" sz="900" b="1" dirty="0"/>
              <a:t>conv2d_7 (Conv2D)            (None, 20, 20, 32)        4640      </a:t>
            </a:r>
          </a:p>
          <a:p>
            <a:r>
              <a:rPr lang="en-SG" sz="900" b="1" dirty="0"/>
              <a:t>_________________________________________________________________</a:t>
            </a:r>
          </a:p>
          <a:p>
            <a:r>
              <a:rPr lang="en-SG" sz="900" b="1" dirty="0"/>
              <a:t>conv2d_8 (Conv2D)            (None, 20, 20, 64)        51264     </a:t>
            </a:r>
          </a:p>
          <a:p>
            <a:r>
              <a:rPr lang="en-SG" sz="900" b="1" dirty="0"/>
              <a:t>_________________________________________________________________</a:t>
            </a:r>
          </a:p>
          <a:p>
            <a:r>
              <a:rPr lang="en-SG" sz="900" b="1" dirty="0"/>
              <a:t>conv2d_9 (Conv2D)            (None, 20, 20, 128)       401536    </a:t>
            </a:r>
          </a:p>
          <a:p>
            <a:r>
              <a:rPr lang="en-SG" sz="900" b="1" dirty="0"/>
              <a:t>_________________________________________________________________</a:t>
            </a:r>
          </a:p>
          <a:p>
            <a:r>
              <a:rPr lang="en-SG" sz="900" b="1" dirty="0"/>
              <a:t>flatten_3 (Flatten)          (None, 51200)             0         </a:t>
            </a:r>
          </a:p>
          <a:p>
            <a:r>
              <a:rPr lang="en-SG" sz="900" b="1" dirty="0"/>
              <a:t>_________________________________________________________________</a:t>
            </a:r>
          </a:p>
          <a:p>
            <a:r>
              <a:rPr lang="en-SG" sz="900" b="1" dirty="0"/>
              <a:t>dense_7 (Dense)              (None, 2)                 102402    </a:t>
            </a:r>
          </a:p>
          <a:p>
            <a:r>
              <a:rPr lang="en-SG" sz="900" b="1" dirty="0"/>
              <a:t>=================================================================</a:t>
            </a:r>
          </a:p>
          <a:p>
            <a:r>
              <a:rPr lang="en-SG" sz="900" b="1" dirty="0"/>
              <a:t>Total params: 559,906</a:t>
            </a:r>
          </a:p>
          <a:p>
            <a:r>
              <a:rPr lang="en-SG" sz="900" b="1" dirty="0"/>
              <a:t>Trainable params: 559,906</a:t>
            </a:r>
          </a:p>
          <a:p>
            <a:r>
              <a:rPr lang="en-SG" sz="900" b="1" dirty="0"/>
              <a:t>Non-trainable params: 0</a:t>
            </a:r>
          </a:p>
          <a:p>
            <a:r>
              <a:rPr lang="en-SG" sz="900" b="1" dirty="0"/>
              <a:t>_________________________________________________________________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371367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2276625" y="50550"/>
            <a:ext cx="4736100" cy="8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POLLING LAYERS</a:t>
            </a:r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subTitle" idx="4294967295"/>
          </p:nvPr>
        </p:nvSpPr>
        <p:spPr>
          <a:xfrm>
            <a:off x="280750" y="1129850"/>
            <a:ext cx="8576400" cy="3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❏"/>
            </a:pPr>
            <a:r>
              <a:rPr lang="en" sz="1600">
                <a:solidFill>
                  <a:schemeClr val="accent1"/>
                </a:solidFill>
              </a:rPr>
              <a:t>Downsampling operation</a:t>
            </a:r>
            <a:endParaRPr sz="1600">
              <a:solidFill>
                <a:schemeClr val="accen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❏"/>
            </a:pPr>
            <a:r>
              <a:rPr lang="en" sz="1600">
                <a:solidFill>
                  <a:schemeClr val="accent1"/>
                </a:solidFill>
              </a:rPr>
              <a:t>Reduce the size of the representation</a:t>
            </a:r>
            <a:endParaRPr sz="1600">
              <a:solidFill>
                <a:schemeClr val="accen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❏"/>
            </a:pPr>
            <a:r>
              <a:rPr lang="en" sz="1600">
                <a:solidFill>
                  <a:schemeClr val="accent1"/>
                </a:solidFill>
              </a:rPr>
              <a:t>To speed the computation</a:t>
            </a:r>
            <a:endParaRPr sz="1600">
              <a:solidFill>
                <a:schemeClr val="accen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❏"/>
            </a:pPr>
            <a:r>
              <a:rPr lang="en" sz="1600">
                <a:solidFill>
                  <a:schemeClr val="accent1"/>
                </a:solidFill>
              </a:rPr>
              <a:t>Applied after convolution layer</a:t>
            </a:r>
            <a:endParaRPr sz="1600">
              <a:solidFill>
                <a:schemeClr val="accent1"/>
              </a:solidFill>
            </a:endParaRPr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950" y="2859575"/>
            <a:ext cx="3240450" cy="181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1718700" y="50550"/>
            <a:ext cx="5706600" cy="8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NEURAL NETWORK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4294967295"/>
          </p:nvPr>
        </p:nvSpPr>
        <p:spPr>
          <a:xfrm>
            <a:off x="280750" y="1129850"/>
            <a:ext cx="8576400" cy="3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❏"/>
            </a:pPr>
            <a:r>
              <a:rPr lang="en" sz="1400">
                <a:solidFill>
                  <a:schemeClr val="accent1"/>
                </a:solidFill>
              </a:rPr>
              <a:t>Type of Deep Neural Network</a:t>
            </a:r>
            <a:endParaRPr sz="1400">
              <a:solidFill>
                <a:schemeClr val="accent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❏"/>
            </a:pPr>
            <a:r>
              <a:rPr lang="en" sz="1400">
                <a:solidFill>
                  <a:schemeClr val="accent1"/>
                </a:solidFill>
              </a:rPr>
              <a:t>Analyzing visual imagery (Detect cat, faces or objects)</a:t>
            </a:r>
            <a:endParaRPr sz="1400">
              <a:solidFill>
                <a:schemeClr val="accent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❏"/>
            </a:pPr>
            <a:r>
              <a:rPr lang="en" sz="1400">
                <a:solidFill>
                  <a:schemeClr val="accent1"/>
                </a:solidFill>
              </a:rPr>
              <a:t>Used in image &amp; video recognition, natural language processing, recommender system, medical analysis</a:t>
            </a:r>
            <a:endParaRPr sz="1400">
              <a:solidFill>
                <a:schemeClr val="accent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❏"/>
            </a:pPr>
            <a:r>
              <a:rPr lang="en" sz="1400">
                <a:solidFill>
                  <a:schemeClr val="accent1"/>
                </a:solidFill>
              </a:rPr>
              <a:t>Currently used in self driving cars and robots</a:t>
            </a:r>
            <a:endParaRPr sz="1400">
              <a:solidFill>
                <a:schemeClr val="accent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❏"/>
            </a:pPr>
            <a:r>
              <a:rPr lang="en" sz="1400">
                <a:solidFill>
                  <a:schemeClr val="accent1"/>
                </a:solidFill>
              </a:rPr>
              <a:t>Future possibility: self-diagnoses of medical problems </a:t>
            </a:r>
            <a:endParaRPr sz="14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2276625" y="50550"/>
            <a:ext cx="4736100" cy="8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</a:t>
            </a:r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4294967295"/>
          </p:nvPr>
        </p:nvSpPr>
        <p:spPr>
          <a:xfrm>
            <a:off x="280750" y="1129850"/>
            <a:ext cx="8576400" cy="3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❏"/>
            </a:pPr>
            <a:r>
              <a:rPr lang="en" sz="1600">
                <a:solidFill>
                  <a:schemeClr val="accent1"/>
                </a:solidFill>
              </a:rPr>
              <a:t>Building block used in CNN</a:t>
            </a:r>
            <a:endParaRPr sz="1600">
              <a:solidFill>
                <a:schemeClr val="accen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❏"/>
            </a:pPr>
            <a:r>
              <a:rPr lang="en" sz="1600">
                <a:solidFill>
                  <a:schemeClr val="accent1"/>
                </a:solidFill>
              </a:rPr>
              <a:t>Application of a filter to an input that results in an activation</a:t>
            </a:r>
            <a:endParaRPr sz="1600">
              <a:solidFill>
                <a:schemeClr val="accent1"/>
              </a:solidFill>
            </a:endParaRPr>
          </a:p>
        </p:txBody>
      </p:sp>
      <p:pic>
        <p:nvPicPr>
          <p:cNvPr id="116" name="Google Shape;116;p21"/>
          <p:cNvPicPr preferRelativeResize="0"/>
          <p:nvPr/>
        </p:nvPicPr>
        <p:blipFill rotWithShape="1">
          <a:blip r:embed="rId3">
            <a:alphaModFix/>
          </a:blip>
          <a:srcRect l="9535"/>
          <a:stretch/>
        </p:blipFill>
        <p:spPr>
          <a:xfrm>
            <a:off x="845138" y="2168021"/>
            <a:ext cx="7599074" cy="262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1562850" y="137225"/>
            <a:ext cx="6018300" cy="8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FULLY CONNECTED NEURAL NETWORK</a:t>
            </a:r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subTitle" idx="4294967295"/>
          </p:nvPr>
        </p:nvSpPr>
        <p:spPr>
          <a:xfrm>
            <a:off x="280750" y="1129850"/>
            <a:ext cx="8576400" cy="3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❏"/>
            </a:pPr>
            <a:r>
              <a:rPr lang="en" sz="1600">
                <a:solidFill>
                  <a:schemeClr val="accent1"/>
                </a:solidFill>
              </a:rPr>
              <a:t>Found towards the end of CNN architectures</a:t>
            </a:r>
            <a:endParaRPr sz="1600">
              <a:solidFill>
                <a:schemeClr val="accen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❏"/>
            </a:pPr>
            <a:r>
              <a:rPr lang="en" sz="1600">
                <a:solidFill>
                  <a:schemeClr val="accent1"/>
                </a:solidFill>
              </a:rPr>
              <a:t>To optimize the final result</a:t>
            </a:r>
            <a:endParaRPr sz="1600">
              <a:solidFill>
                <a:schemeClr val="accen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❏"/>
            </a:pPr>
            <a:r>
              <a:rPr lang="en" sz="1600">
                <a:solidFill>
                  <a:schemeClr val="accent1"/>
                </a:solidFill>
              </a:rPr>
              <a:t>Softmax gives the probability distribution of the label </a:t>
            </a:r>
            <a:endParaRPr sz="1600">
              <a:solidFill>
                <a:schemeClr val="accent1"/>
              </a:solidFill>
            </a:endParaRPr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599" y="2525275"/>
            <a:ext cx="7090700" cy="25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996042-5B06-4E33-837C-BC9D42097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MNIST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9336CF-9321-4565-B754-C6E58E6187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SG" dirty="0"/>
              <a:t>Modified National Institute of Standards and Technology dataset.</a:t>
            </a:r>
          </a:p>
        </p:txBody>
      </p:sp>
    </p:spTree>
    <p:extLst>
      <p:ext uri="{BB962C8B-B14F-4D97-AF65-F5344CB8AC3E}">
        <p14:creationId xmlns:p14="http://schemas.microsoft.com/office/powerpoint/2010/main" val="1115593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BCC1D-E46B-49C1-B0A6-B6B580BD6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b="0" dirty="0"/>
              <a:t>input data to </a:t>
            </a:r>
            <a:r>
              <a:rPr lang="en-SG" dirty="0"/>
              <a:t>CNN</a:t>
            </a:r>
            <a:r>
              <a:rPr lang="en-SG" b="0" dirty="0"/>
              <a:t> </a:t>
            </a: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DCE5CA-1998-412D-9251-2A23BA1263F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47430" y="0"/>
            <a:ext cx="5069032" cy="44401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587975-0D43-4B7E-B92B-DD49546D9445}"/>
              </a:ext>
            </a:extLst>
          </p:cNvPr>
          <p:cNvSpPr/>
          <p:nvPr/>
        </p:nvSpPr>
        <p:spPr>
          <a:xfrm>
            <a:off x="930068" y="4294694"/>
            <a:ext cx="728386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/>
              <a:t>Depth of the image, Image depth. It’s nothing but the number of colour channels. For example, an RGB image would have a depth of 3, and the greyscale image would have a depth of 1</a:t>
            </a:r>
          </a:p>
        </p:txBody>
      </p:sp>
    </p:spTree>
    <p:extLst>
      <p:ext uri="{BB962C8B-B14F-4D97-AF65-F5344CB8AC3E}">
        <p14:creationId xmlns:p14="http://schemas.microsoft.com/office/powerpoint/2010/main" val="309850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CC99D46-0F93-40F6-8028-9596EE027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114" y="714375"/>
            <a:ext cx="5981700" cy="18573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16D81B-4675-4401-AE5E-9BABA6C31DC3}"/>
              </a:ext>
            </a:extLst>
          </p:cNvPr>
          <p:cNvSpPr/>
          <p:nvPr/>
        </p:nvSpPr>
        <p:spPr>
          <a:xfrm>
            <a:off x="1013114" y="2819061"/>
            <a:ext cx="6781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>
                <a:solidFill>
                  <a:srgbClr val="292929"/>
                </a:solidFill>
                <a:latin typeface="charter"/>
              </a:rPr>
              <a:t>As you can notice the </a:t>
            </a:r>
            <a:r>
              <a:rPr lang="en-SG" b="1" dirty="0">
                <a:solidFill>
                  <a:srgbClr val="292929"/>
                </a:solidFill>
                <a:latin typeface="charter"/>
              </a:rPr>
              <a:t>output</a:t>
            </a:r>
            <a:r>
              <a:rPr lang="en-SG" dirty="0">
                <a:solidFill>
                  <a:srgbClr val="292929"/>
                </a:solidFill>
                <a:latin typeface="charter"/>
              </a:rPr>
              <a:t> shape is </a:t>
            </a:r>
            <a:r>
              <a:rPr lang="en-SG" i="1" dirty="0">
                <a:solidFill>
                  <a:srgbClr val="292929"/>
                </a:solidFill>
                <a:latin typeface="charter"/>
              </a:rPr>
              <a:t>(None, 10, 10, 64)</a:t>
            </a:r>
            <a:r>
              <a:rPr lang="en-SG" dirty="0">
                <a:solidFill>
                  <a:srgbClr val="292929"/>
                </a:solidFill>
                <a:latin typeface="charter"/>
              </a:rPr>
              <a:t>. The first dimension represents the batch size, which is </a:t>
            </a:r>
            <a:r>
              <a:rPr lang="en-SG" b="1" dirty="0">
                <a:solidFill>
                  <a:srgbClr val="292929"/>
                </a:solidFill>
                <a:latin typeface="charter"/>
              </a:rPr>
              <a:t>None</a:t>
            </a:r>
            <a:r>
              <a:rPr lang="en-SG" dirty="0">
                <a:solidFill>
                  <a:srgbClr val="292929"/>
                </a:solidFill>
                <a:latin typeface="charter"/>
              </a:rPr>
              <a:t> at the moment. Because the network does not know the batch size in advance. Once you fit the data, </a:t>
            </a:r>
            <a:r>
              <a:rPr lang="en-SG" b="1" dirty="0">
                <a:solidFill>
                  <a:srgbClr val="292929"/>
                </a:solidFill>
                <a:latin typeface="charter"/>
              </a:rPr>
              <a:t>None</a:t>
            </a:r>
            <a:r>
              <a:rPr lang="en-SG" dirty="0">
                <a:solidFill>
                  <a:srgbClr val="292929"/>
                </a:solidFill>
                <a:latin typeface="charter"/>
              </a:rPr>
              <a:t> would be replaced by the batch size you give while fitting the data.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70251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1C4D4795-89F4-4DA7-ACB3-F97FE1151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914" y="788843"/>
            <a:ext cx="61341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49401A0-D55B-404C-AB7B-E57E761CFD84}"/>
              </a:ext>
            </a:extLst>
          </p:cNvPr>
          <p:cNvSpPr/>
          <p:nvPr/>
        </p:nvSpPr>
        <p:spPr>
          <a:xfrm>
            <a:off x="1427018" y="3140715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G" dirty="0">
                <a:solidFill>
                  <a:srgbClr val="292929"/>
                </a:solidFill>
                <a:latin typeface="charter"/>
              </a:rPr>
              <a:t>For example, you have to fit the data in the batch of 16 to the network only.</a:t>
            </a:r>
          </a:p>
          <a:p>
            <a:r>
              <a:rPr lang="en-SG" dirty="0">
                <a:solidFill>
                  <a:srgbClr val="292929"/>
                </a:solidFill>
                <a:latin typeface="charter"/>
              </a:rPr>
              <a:t>Now you can see that output shape also has a batch size of 16 instead of </a:t>
            </a:r>
            <a:r>
              <a:rPr lang="en-SG" b="1" dirty="0">
                <a:solidFill>
                  <a:srgbClr val="292929"/>
                </a:solidFill>
                <a:latin typeface="charter"/>
              </a:rPr>
              <a:t>None</a:t>
            </a:r>
            <a:r>
              <a:rPr lang="en-SG" dirty="0">
                <a:solidFill>
                  <a:srgbClr val="292929"/>
                </a:solidFill>
                <a:latin typeface="charte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14717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2B421C-4969-4CA2-9A34-2E013DD53ACF}"/>
              </a:ext>
            </a:extLst>
          </p:cNvPr>
          <p:cNvSpPr/>
          <p:nvPr/>
        </p:nvSpPr>
        <p:spPr>
          <a:xfrm>
            <a:off x="280555" y="161197"/>
            <a:ext cx="34740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>
                <a:solidFill>
                  <a:srgbClr val="292929"/>
                </a:solidFill>
                <a:latin typeface="sohne"/>
              </a:rPr>
              <a:t>Attaching a Dense layer on Convolution layer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B98E132-3580-4173-B264-2F4A82B89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91" y="468974"/>
            <a:ext cx="5953125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C7EB16B-F6A6-44DE-95BE-D2C4FF3643D9}"/>
              </a:ext>
            </a:extLst>
          </p:cNvPr>
          <p:cNvSpPr/>
          <p:nvPr/>
        </p:nvSpPr>
        <p:spPr>
          <a:xfrm>
            <a:off x="353291" y="3450729"/>
            <a:ext cx="76598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>
                <a:solidFill>
                  <a:srgbClr val="292929"/>
                </a:solidFill>
                <a:latin typeface="charter"/>
              </a:rPr>
              <a:t>We usually add the </a:t>
            </a:r>
            <a:r>
              <a:rPr lang="en-SG" b="1" dirty="0">
                <a:solidFill>
                  <a:srgbClr val="292929"/>
                </a:solidFill>
                <a:latin typeface="charter"/>
              </a:rPr>
              <a:t>Dense</a:t>
            </a:r>
            <a:r>
              <a:rPr lang="en-SG" dirty="0">
                <a:solidFill>
                  <a:srgbClr val="292929"/>
                </a:solidFill>
                <a:latin typeface="charter"/>
              </a:rPr>
              <a:t> layers at the top of the </a:t>
            </a:r>
            <a:r>
              <a:rPr lang="en-SG" b="1" dirty="0">
                <a:solidFill>
                  <a:srgbClr val="292929"/>
                </a:solidFill>
                <a:latin typeface="charter"/>
              </a:rPr>
              <a:t>Convolution</a:t>
            </a:r>
            <a:r>
              <a:rPr lang="en-SG" dirty="0">
                <a:solidFill>
                  <a:srgbClr val="292929"/>
                </a:solidFill>
                <a:latin typeface="charter"/>
              </a:rPr>
              <a:t> layer to classify the images. However input data to the dense layer 2D array of shape </a:t>
            </a:r>
            <a:r>
              <a:rPr lang="en-SG" i="1" dirty="0">
                <a:solidFill>
                  <a:srgbClr val="292929"/>
                </a:solidFill>
                <a:latin typeface="charter"/>
              </a:rPr>
              <a:t>(</a:t>
            </a:r>
            <a:r>
              <a:rPr lang="en-SG" i="1" dirty="0" err="1">
                <a:solidFill>
                  <a:srgbClr val="292929"/>
                </a:solidFill>
                <a:latin typeface="charter"/>
              </a:rPr>
              <a:t>batch_size</a:t>
            </a:r>
            <a:r>
              <a:rPr lang="en-SG" i="1" dirty="0">
                <a:solidFill>
                  <a:srgbClr val="292929"/>
                </a:solidFill>
                <a:latin typeface="charter"/>
              </a:rPr>
              <a:t>, units)</a:t>
            </a:r>
            <a:r>
              <a:rPr lang="en-SG" dirty="0">
                <a:solidFill>
                  <a:srgbClr val="292929"/>
                </a:solidFill>
                <a:latin typeface="charter"/>
              </a:rPr>
              <a:t>. And the output of the convolution layer is a 4D array. Thus we have to change the dimension of output received from the convolution layer to a 2D array.</a:t>
            </a:r>
            <a:endParaRPr lang="en-S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544E53-4D57-4249-A097-FB2674F17E85}"/>
              </a:ext>
            </a:extLst>
          </p:cNvPr>
          <p:cNvSpPr/>
          <p:nvPr/>
        </p:nvSpPr>
        <p:spPr>
          <a:xfrm>
            <a:off x="353291" y="4404836"/>
            <a:ext cx="794558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>
                <a:solidFill>
                  <a:srgbClr val="292929"/>
                </a:solidFill>
                <a:latin typeface="charter"/>
              </a:rPr>
              <a:t>We can do it by inserting a </a:t>
            </a:r>
            <a:r>
              <a:rPr lang="en-SG" b="1" dirty="0">
                <a:solidFill>
                  <a:srgbClr val="292929"/>
                </a:solidFill>
                <a:latin typeface="charter"/>
              </a:rPr>
              <a:t>Flatten</a:t>
            </a:r>
            <a:r>
              <a:rPr lang="en-SG" dirty="0">
                <a:solidFill>
                  <a:srgbClr val="292929"/>
                </a:solidFill>
                <a:latin typeface="charter"/>
              </a:rPr>
              <a:t> layer on top of the </a:t>
            </a:r>
            <a:r>
              <a:rPr lang="en-SG" b="1" dirty="0">
                <a:solidFill>
                  <a:srgbClr val="292929"/>
                </a:solidFill>
                <a:latin typeface="charter"/>
              </a:rPr>
              <a:t>Convolution</a:t>
            </a:r>
            <a:r>
              <a:rPr lang="en-SG" dirty="0">
                <a:solidFill>
                  <a:srgbClr val="292929"/>
                </a:solidFill>
                <a:latin typeface="charter"/>
              </a:rPr>
              <a:t> layer. Flatten layer squash the 3 dimensions of an image to a single dimension. Now we only have a 2D array of shape </a:t>
            </a:r>
            <a:r>
              <a:rPr lang="en-SG" i="1" dirty="0">
                <a:solidFill>
                  <a:srgbClr val="292929"/>
                </a:solidFill>
                <a:latin typeface="charter"/>
              </a:rPr>
              <a:t>(</a:t>
            </a:r>
            <a:r>
              <a:rPr lang="en-SG" i="1" dirty="0" err="1">
                <a:solidFill>
                  <a:srgbClr val="292929"/>
                </a:solidFill>
                <a:latin typeface="charter"/>
              </a:rPr>
              <a:t>batch_size</a:t>
            </a:r>
            <a:r>
              <a:rPr lang="en-SG" i="1" dirty="0">
                <a:solidFill>
                  <a:srgbClr val="292929"/>
                </a:solidFill>
                <a:latin typeface="charter"/>
              </a:rPr>
              <a:t>, </a:t>
            </a:r>
            <a:r>
              <a:rPr lang="en-SG" i="1" dirty="0" err="1">
                <a:solidFill>
                  <a:srgbClr val="292929"/>
                </a:solidFill>
                <a:latin typeface="charter"/>
              </a:rPr>
              <a:t>squashed_size</a:t>
            </a:r>
            <a:r>
              <a:rPr lang="en-SG" i="1" dirty="0">
                <a:solidFill>
                  <a:srgbClr val="292929"/>
                </a:solidFill>
                <a:latin typeface="charter"/>
              </a:rPr>
              <a:t>)</a:t>
            </a:r>
            <a:r>
              <a:rPr lang="en-SG" dirty="0">
                <a:solidFill>
                  <a:srgbClr val="292929"/>
                </a:solidFill>
                <a:latin typeface="charter"/>
              </a:rPr>
              <a:t>, which is acceptable for dense layers.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36370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39C806-A87F-42DF-A75E-C4C13F267C81}"/>
              </a:ext>
            </a:extLst>
          </p:cNvPr>
          <p:cNvSpPr/>
          <p:nvPr/>
        </p:nvSpPr>
        <p:spPr>
          <a:xfrm>
            <a:off x="311700" y="4443573"/>
            <a:ext cx="40543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/>
              <a:t>https://deeplizard.com/learn/video/qSTv_m-KFk0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2549400" y="111400"/>
            <a:ext cx="4045200" cy="86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 Detection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175" y="978100"/>
            <a:ext cx="5067300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4">
            <a:alphaModFix/>
          </a:blip>
          <a:srcRect l="2049" t="4214" r="-7667"/>
          <a:stretch/>
        </p:blipFill>
        <p:spPr>
          <a:xfrm>
            <a:off x="2196700" y="2796750"/>
            <a:ext cx="3398075" cy="14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1703250" y="100675"/>
            <a:ext cx="5737500" cy="86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VERTICAL EDGE Detection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761" y="1328325"/>
            <a:ext cx="6670476" cy="299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750" y="549020"/>
            <a:ext cx="987000" cy="980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" name="Google Shape;78;p16"/>
          <p:cNvCxnSpPr>
            <a:endCxn id="77" idx="3"/>
          </p:cNvCxnSpPr>
          <p:nvPr/>
        </p:nvCxnSpPr>
        <p:spPr>
          <a:xfrm rot="10800000">
            <a:off x="1236750" y="1039483"/>
            <a:ext cx="510000" cy="53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" name="Google Shape;79;p16"/>
          <p:cNvSpPr txBox="1"/>
          <p:nvPr/>
        </p:nvSpPr>
        <p:spPr>
          <a:xfrm>
            <a:off x="1510950" y="839388"/>
            <a:ext cx="677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3x1 + 1x1 + 2x1 + 0x0 + 5x0 + 7x0 + 1x-1 + 8x-1 + 2x-1 = -5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1703250" y="100675"/>
            <a:ext cx="5737500" cy="86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VERTICAL EDGE Detection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2875" y="1075338"/>
            <a:ext cx="2467450" cy="299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 rotWithShape="1">
          <a:blip r:embed="rId4">
            <a:alphaModFix/>
          </a:blip>
          <a:srcRect r="25689"/>
          <a:stretch/>
        </p:blipFill>
        <p:spPr>
          <a:xfrm>
            <a:off x="925978" y="1075338"/>
            <a:ext cx="4956900" cy="29928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1357350" y="4176150"/>
            <a:ext cx="6429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Python: conv-forward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Tensorflow: tf.nn.conv2d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Keras: conv2d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1418100" y="111400"/>
            <a:ext cx="6307800" cy="86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 Detection Example</a:t>
            </a:r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1"/>
          </p:nvPr>
        </p:nvSpPr>
        <p:spPr>
          <a:xfrm>
            <a:off x="215975" y="978104"/>
            <a:ext cx="4045200" cy="41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Vertical Edge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94" name="Google Shape;94;p18"/>
          <p:cNvSpPr txBox="1">
            <a:spLocks noGrp="1"/>
          </p:cNvSpPr>
          <p:nvPr>
            <p:ph type="subTitle" idx="1"/>
          </p:nvPr>
        </p:nvSpPr>
        <p:spPr>
          <a:xfrm>
            <a:off x="4572000" y="978100"/>
            <a:ext cx="4045200" cy="41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Horizontal Edge</a:t>
            </a:r>
            <a:endParaRPr sz="1600">
              <a:solidFill>
                <a:schemeClr val="accent1"/>
              </a:solidFill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363" y="1470425"/>
            <a:ext cx="1647825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9150" y="1395400"/>
            <a:ext cx="1790700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2276625" y="50550"/>
            <a:ext cx="4736100" cy="8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PADDING</a:t>
            </a:r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4294967295"/>
          </p:nvPr>
        </p:nvSpPr>
        <p:spPr>
          <a:xfrm>
            <a:off x="280750" y="1129850"/>
            <a:ext cx="8576400" cy="27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❏"/>
            </a:pPr>
            <a:r>
              <a:rPr lang="en" sz="1600">
                <a:solidFill>
                  <a:schemeClr val="accent1"/>
                </a:solidFill>
              </a:rPr>
              <a:t>To overcome the convolution effects</a:t>
            </a:r>
            <a:endParaRPr sz="1600">
              <a:solidFill>
                <a:schemeClr val="accent1"/>
              </a:solidFill>
            </a:endParaRPr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❏"/>
            </a:pPr>
            <a:r>
              <a:rPr lang="en" sz="1600">
                <a:solidFill>
                  <a:schemeClr val="accent1"/>
                </a:solidFill>
              </a:rPr>
              <a:t>Shrinking output</a:t>
            </a:r>
            <a:endParaRPr sz="1600">
              <a:solidFill>
                <a:schemeClr val="accent1"/>
              </a:solidFill>
            </a:endParaRPr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❏"/>
            </a:pPr>
            <a:r>
              <a:rPr lang="en" sz="1600">
                <a:solidFill>
                  <a:schemeClr val="accent1"/>
                </a:solidFill>
              </a:rPr>
              <a:t>Throwing information on edges</a:t>
            </a:r>
            <a:endParaRPr sz="1600">
              <a:solidFill>
                <a:schemeClr val="accen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❏"/>
            </a:pPr>
            <a:r>
              <a:rPr lang="en" sz="1600">
                <a:solidFill>
                  <a:schemeClr val="accent1"/>
                </a:solidFill>
              </a:rPr>
              <a:t>Preserve the original input</a:t>
            </a:r>
            <a:endParaRPr sz="1600">
              <a:solidFill>
                <a:schemeClr val="accen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❏"/>
            </a:pPr>
            <a:r>
              <a:rPr lang="en" sz="1600">
                <a:solidFill>
                  <a:schemeClr val="accent1"/>
                </a:solidFill>
              </a:rPr>
              <a:t>Types: Valid &amp; Same convolution</a:t>
            </a:r>
            <a:endParaRPr sz="1600">
              <a:solidFill>
                <a:schemeClr val="accen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❏"/>
            </a:pPr>
            <a:r>
              <a:rPr lang="en" sz="1600">
                <a:solidFill>
                  <a:schemeClr val="accent1"/>
                </a:solidFill>
              </a:rPr>
              <a:t>Valid has no padding</a:t>
            </a:r>
            <a:endParaRPr sz="1600">
              <a:solidFill>
                <a:schemeClr val="accen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❏"/>
            </a:pPr>
            <a:r>
              <a:rPr lang="en" sz="1600">
                <a:solidFill>
                  <a:schemeClr val="accent1"/>
                </a:solidFill>
              </a:rPr>
              <a:t>Same Convolution to keep the output size same as input</a:t>
            </a:r>
            <a:endParaRPr sz="16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2276625" y="50550"/>
            <a:ext cx="4736100" cy="8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OF LAYERS IN CNN</a:t>
            </a:r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4294967295"/>
          </p:nvPr>
        </p:nvSpPr>
        <p:spPr>
          <a:xfrm>
            <a:off x="280750" y="1129850"/>
            <a:ext cx="8576400" cy="3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❏"/>
            </a:pPr>
            <a:r>
              <a:rPr lang="en" sz="1600">
                <a:solidFill>
                  <a:schemeClr val="accent1"/>
                </a:solidFill>
              </a:rPr>
              <a:t>Convolution</a:t>
            </a:r>
            <a:endParaRPr sz="1600">
              <a:solidFill>
                <a:schemeClr val="accen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❏"/>
            </a:pPr>
            <a:r>
              <a:rPr lang="en" sz="1600">
                <a:solidFill>
                  <a:schemeClr val="accent1"/>
                </a:solidFill>
              </a:rPr>
              <a:t>Pooling</a:t>
            </a:r>
            <a:endParaRPr sz="1600">
              <a:solidFill>
                <a:schemeClr val="accen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❏"/>
            </a:pPr>
            <a:r>
              <a:rPr lang="en" sz="1600">
                <a:solidFill>
                  <a:schemeClr val="accent1"/>
                </a:solidFill>
              </a:rPr>
              <a:t>Fully Connected layers</a:t>
            </a:r>
            <a:endParaRPr sz="1600">
              <a:solidFill>
                <a:schemeClr val="accent1"/>
              </a:solidFill>
            </a:endParaRPr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1925" y="2105088"/>
            <a:ext cx="5534025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E7613-DAEE-4E59-ACB1-341689BF7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36" y="117763"/>
            <a:ext cx="3538500" cy="1030827"/>
          </a:xfrm>
        </p:spPr>
        <p:txBody>
          <a:bodyPr/>
          <a:lstStyle/>
          <a:p>
            <a:r>
              <a:rPr lang="en-SG" dirty="0"/>
              <a:t>CNN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0C1361-BAB3-4065-9B91-178FB1EA1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994" y="1691121"/>
            <a:ext cx="573405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369285"/>
      </p:ext>
    </p:extLst>
  </p:cSld>
  <p:clrMapOvr>
    <a:masterClrMapping/>
  </p:clrMapOvr>
</p:sld>
</file>

<file path=ppt/theme/theme1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810</TotalTime>
  <Words>1251</Words>
  <Application>Microsoft Office PowerPoint</Application>
  <PresentationFormat>On-screen Show (16:9)</PresentationFormat>
  <Paragraphs>149</Paragraphs>
  <Slides>27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Arial Unicode MS</vt:lpstr>
      <vt:lpstr>Source Code Pro</vt:lpstr>
      <vt:lpstr>Amatic SC</vt:lpstr>
      <vt:lpstr>charter</vt:lpstr>
      <vt:lpstr>sohne</vt:lpstr>
      <vt:lpstr>Beach Day</vt:lpstr>
      <vt:lpstr>CNN INTRO</vt:lpstr>
      <vt:lpstr>CONVOLUTION NEURAL NETWORK</vt:lpstr>
      <vt:lpstr>EDGE Detection</vt:lpstr>
      <vt:lpstr>VERTICAL EDGE Detection</vt:lpstr>
      <vt:lpstr>VERTICAL EDGE Detection</vt:lpstr>
      <vt:lpstr>EDGE Detection Example</vt:lpstr>
      <vt:lpstr>PADDING</vt:lpstr>
      <vt:lpstr>TYPE OF LAYERS IN CNN</vt:lpstr>
      <vt:lpstr>CNN</vt:lpstr>
      <vt:lpstr>What is a Kernel</vt:lpstr>
      <vt:lpstr>Strides</vt:lpstr>
      <vt:lpstr>Strides 2</vt:lpstr>
      <vt:lpstr>Input Shape: (3, 7, 9)  Output Shape : (2, 3, 9)   K : (5, 2) — P : (0, 0) — S : (1, 1) — D : (1, 1) — G : 1</vt:lpstr>
      <vt:lpstr>Convolutions Reduce Channel Dimensions</vt:lpstr>
      <vt:lpstr>Padding</vt:lpstr>
      <vt:lpstr>Quiz</vt:lpstr>
      <vt:lpstr>Example VALID</vt:lpstr>
      <vt:lpstr>Example SAME</vt:lpstr>
      <vt:lpstr>POLLING LAYERS</vt:lpstr>
      <vt:lpstr>Convolution</vt:lpstr>
      <vt:lpstr>FULLY CONNECTED NEURAL NETWORK</vt:lpstr>
      <vt:lpstr>MNIST</vt:lpstr>
      <vt:lpstr>input data to CNN </vt:lpstr>
      <vt:lpstr>PowerPoint Presentation</vt:lpstr>
      <vt:lpstr>PowerPoint Presentation</vt:lpstr>
      <vt:lpstr>PowerPoint Presentation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CNN INTRO</dc:title>
  <cp:lastModifiedBy>Edwin FOO (NYP)</cp:lastModifiedBy>
  <cp:revision>22</cp:revision>
  <dcterms:modified xsi:type="dcterms:W3CDTF">2021-06-05T01:26:50Z</dcterms:modified>
</cp:coreProperties>
</file>